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Lst>
  <p:sldSz cx="18288000" cy="10287000"/>
  <p:notesSz cx="6858000" cy="9144000"/>
  <p:embeddedFontLst>
    <p:embeddedFont>
      <p:font typeface="Oswald" charset="1" panose="00000000000000000000"/>
      <p:regular r:id="rId8"/>
    </p:embeddedFont>
    <p:embeddedFont>
      <p:font typeface="Lato 1" charset="1" panose="020F0502020204030203"/>
      <p:regular r:id="rId9"/>
    </p:embeddedFont>
    <p:embeddedFont>
      <p:font typeface="Lato 2 Bold" charset="1" panose="020F0502020204030203"/>
      <p:regular r:id="rId10"/>
    </p:embeddedFont>
    <p:embeddedFont>
      <p:font typeface="Lato 2" charset="1" panose="020F0502020204030203"/>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jpeg" Type="http://schemas.openxmlformats.org/officeDocument/2006/relationships/image"/><Relationship Id="rId4" Target="http://www.reddbarna.no/bedriftssamarbeid" TargetMode="External" Type="http://schemas.openxmlformats.org/officeDocument/2006/relationships/hyperlink"/><Relationship Id="rId5" Target="../media/image1.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99937" y="9166246"/>
            <a:ext cx="1959363" cy="681564"/>
          </a:xfrm>
          <a:custGeom>
            <a:avLst/>
            <a:gdLst/>
            <a:ahLst/>
            <a:cxnLst/>
            <a:rect r="r" b="b" t="t" l="l"/>
            <a:pathLst>
              <a:path h="681564" w="1959363">
                <a:moveTo>
                  <a:pt x="0" y="0"/>
                </a:moveTo>
                <a:lnTo>
                  <a:pt x="1959363" y="0"/>
                </a:lnTo>
                <a:lnTo>
                  <a:pt x="1959363" y="681564"/>
                </a:lnTo>
                <a:lnTo>
                  <a:pt x="0" y="681564"/>
                </a:lnTo>
                <a:lnTo>
                  <a:pt x="0" y="0"/>
                </a:lnTo>
                <a:close/>
              </a:path>
            </a:pathLst>
          </a:custGeom>
          <a:blipFill>
            <a:blip r:embed="rId2"/>
            <a:stretch>
              <a:fillRect l="0" t="0" r="0" b="0"/>
            </a:stretch>
          </a:blipFill>
        </p:spPr>
      </p:sp>
      <p:sp>
        <p:nvSpPr>
          <p:cNvPr name="Freeform 3" id="3"/>
          <p:cNvSpPr/>
          <p:nvPr/>
        </p:nvSpPr>
        <p:spPr>
          <a:xfrm flipH="false" flipV="false" rot="0">
            <a:off x="11746714" y="4332970"/>
            <a:ext cx="5512586" cy="4123685"/>
          </a:xfrm>
          <a:custGeom>
            <a:avLst/>
            <a:gdLst/>
            <a:ahLst/>
            <a:cxnLst/>
            <a:rect r="r" b="b" t="t" l="l"/>
            <a:pathLst>
              <a:path h="4123685" w="5512586">
                <a:moveTo>
                  <a:pt x="0" y="0"/>
                </a:moveTo>
                <a:lnTo>
                  <a:pt x="5512586" y="0"/>
                </a:lnTo>
                <a:lnTo>
                  <a:pt x="5512586" y="4123685"/>
                </a:lnTo>
                <a:lnTo>
                  <a:pt x="0" y="4123685"/>
                </a:lnTo>
                <a:lnTo>
                  <a:pt x="0" y="0"/>
                </a:lnTo>
                <a:close/>
              </a:path>
            </a:pathLst>
          </a:custGeom>
          <a:blipFill>
            <a:blip r:embed="rId3"/>
            <a:stretch>
              <a:fillRect l="-6103" t="0" r="-6103" b="0"/>
            </a:stretch>
          </a:blipFill>
        </p:spPr>
      </p:sp>
      <p:sp>
        <p:nvSpPr>
          <p:cNvPr name="TextBox 4" id="4"/>
          <p:cNvSpPr txBox="true"/>
          <p:nvPr/>
        </p:nvSpPr>
        <p:spPr>
          <a:xfrm rot="0">
            <a:off x="1028700" y="629739"/>
            <a:ext cx="15250919" cy="821055"/>
          </a:xfrm>
          <a:prstGeom prst="rect">
            <a:avLst/>
          </a:prstGeom>
        </p:spPr>
        <p:txBody>
          <a:bodyPr anchor="t" rtlCol="false" tIns="0" lIns="0" bIns="0" rIns="0">
            <a:spAutoFit/>
          </a:bodyPr>
          <a:lstStyle/>
          <a:p>
            <a:pPr algn="l">
              <a:lnSpc>
                <a:spcPts val="6719"/>
              </a:lnSpc>
            </a:pPr>
            <a:r>
              <a:rPr lang="en-US" sz="4800">
                <a:solidFill>
                  <a:srgbClr val="000000"/>
                </a:solidFill>
                <a:latin typeface="Oswald"/>
                <a:ea typeface="Oswald"/>
                <a:cs typeface="Oswald"/>
                <a:sym typeface="Oswald"/>
              </a:rPr>
              <a:t>BLI </a:t>
            </a:r>
            <a:r>
              <a:rPr lang="en-US" sz="4800">
                <a:solidFill>
                  <a:srgbClr val="DA291C"/>
                </a:solidFill>
                <a:latin typeface="Oswald"/>
                <a:ea typeface="Oswald"/>
                <a:cs typeface="Oswald"/>
                <a:sym typeface="Oswald"/>
              </a:rPr>
              <a:t>REDD BARNA-PARTNER</a:t>
            </a:r>
            <a:r>
              <a:rPr lang="en-US" sz="4800">
                <a:solidFill>
                  <a:srgbClr val="000000"/>
                </a:solidFill>
                <a:latin typeface="Oswald"/>
                <a:ea typeface="Oswald"/>
                <a:cs typeface="Oswald"/>
                <a:sym typeface="Oswald"/>
              </a:rPr>
              <a:t>: </a:t>
            </a:r>
            <a:r>
              <a:rPr lang="en-US" sz="4800">
                <a:solidFill>
                  <a:srgbClr val="000000"/>
                </a:solidFill>
                <a:latin typeface="Oswald"/>
                <a:ea typeface="Oswald"/>
                <a:cs typeface="Oswald"/>
                <a:sym typeface="Oswald"/>
              </a:rPr>
              <a:t>BIDRA TIL Å FORBEDRE BARNS LIV</a:t>
            </a:r>
          </a:p>
        </p:txBody>
      </p:sp>
      <p:sp>
        <p:nvSpPr>
          <p:cNvPr name="TextBox 5" id="5"/>
          <p:cNvSpPr txBox="true"/>
          <p:nvPr/>
        </p:nvSpPr>
        <p:spPr>
          <a:xfrm rot="0">
            <a:off x="1028700" y="1723433"/>
            <a:ext cx="16045073" cy="405765"/>
          </a:xfrm>
          <a:prstGeom prst="rect">
            <a:avLst/>
          </a:prstGeom>
        </p:spPr>
        <p:txBody>
          <a:bodyPr anchor="t" rtlCol="false" tIns="0" lIns="0" bIns="0" rIns="0">
            <a:spAutoFit/>
          </a:bodyPr>
          <a:lstStyle/>
          <a:p>
            <a:pPr algn="l">
              <a:lnSpc>
                <a:spcPts val="3359"/>
              </a:lnSpc>
              <a:spcBef>
                <a:spcPct val="0"/>
              </a:spcBef>
            </a:pPr>
            <a:r>
              <a:rPr lang="en-US" sz="2400">
                <a:solidFill>
                  <a:srgbClr val="000000"/>
                </a:solidFill>
                <a:latin typeface="Oswald"/>
                <a:ea typeface="Oswald"/>
                <a:cs typeface="Oswald"/>
                <a:sym typeface="Oswald"/>
              </a:rPr>
              <a:t>REDD BARNA JOBBER FOR AT ALLE BARN SKAL OVERLEVE, LÆRE OG VÆRE TRYGGE. </a:t>
            </a:r>
          </a:p>
        </p:txBody>
      </p:sp>
      <p:sp>
        <p:nvSpPr>
          <p:cNvPr name="TextBox 6" id="6"/>
          <p:cNvSpPr txBox="true"/>
          <p:nvPr/>
        </p:nvSpPr>
        <p:spPr>
          <a:xfrm rot="0">
            <a:off x="1028700" y="2395898"/>
            <a:ext cx="16230600" cy="1573530"/>
          </a:xfrm>
          <a:prstGeom prst="rect">
            <a:avLst/>
          </a:prstGeom>
        </p:spPr>
        <p:txBody>
          <a:bodyPr anchor="t" rtlCol="false" tIns="0" lIns="0" bIns="0" rIns="0">
            <a:spAutoFit/>
          </a:bodyPr>
          <a:lstStyle/>
          <a:p>
            <a:pPr algn="l">
              <a:lnSpc>
                <a:spcPts val="2520"/>
              </a:lnSpc>
            </a:pPr>
            <a:r>
              <a:rPr lang="en-US" sz="1800">
                <a:solidFill>
                  <a:srgbClr val="000000"/>
                </a:solidFill>
                <a:latin typeface="Lato 1"/>
                <a:ea typeface="Lato 1"/>
                <a:cs typeface="Lato 1"/>
                <a:sym typeface="Lato 1"/>
              </a:rPr>
              <a:t>Din bedrift kan bidra til å styrke vårt arbeid innenfor klima, utdanning, barns rettigheter og nødhjelp. Arbeidet innenfor disse hovedsatsingsområdene er avgjørende for å sikre at alle barn får en god og trygg oppvekst. </a:t>
            </a:r>
          </a:p>
          <a:p>
            <a:pPr algn="l">
              <a:lnSpc>
                <a:spcPts val="2520"/>
              </a:lnSpc>
            </a:pPr>
          </a:p>
          <a:p>
            <a:pPr algn="l">
              <a:lnSpc>
                <a:spcPts val="2520"/>
              </a:lnSpc>
              <a:spcBef>
                <a:spcPct val="0"/>
              </a:spcBef>
            </a:pPr>
            <a:r>
              <a:rPr lang="en-US" sz="1800">
                <a:solidFill>
                  <a:srgbClr val="000000"/>
                </a:solidFill>
                <a:latin typeface="Lato 1"/>
                <a:ea typeface="Lato 1"/>
                <a:cs typeface="Lato 1"/>
                <a:sym typeface="Lato 1"/>
              </a:rPr>
              <a:t>I fellesskap finner vi ut hvordan vi best kan samarbeide, slik at det gir mening og merverdi for begge parter. Din virksomhet blir en viktig bidragsyter i vårt arbeid for å forbedre barns liv. Avhengig av hvor mye dere ønsker å bidra med, kan din bedrift bli hovedsamarbeidspartner, samarbeidspartner eller bedriftsfadder. </a:t>
            </a:r>
          </a:p>
        </p:txBody>
      </p:sp>
      <p:sp>
        <p:nvSpPr>
          <p:cNvPr name="TextBox 7" id="7"/>
          <p:cNvSpPr txBox="true"/>
          <p:nvPr/>
        </p:nvSpPr>
        <p:spPr>
          <a:xfrm rot="0">
            <a:off x="1028700" y="4236128"/>
            <a:ext cx="6001269" cy="405765"/>
          </a:xfrm>
          <a:prstGeom prst="rect">
            <a:avLst/>
          </a:prstGeom>
        </p:spPr>
        <p:txBody>
          <a:bodyPr anchor="t" rtlCol="false" tIns="0" lIns="0" bIns="0" rIns="0">
            <a:spAutoFit/>
          </a:bodyPr>
          <a:lstStyle/>
          <a:p>
            <a:pPr algn="l">
              <a:lnSpc>
                <a:spcPts val="3360"/>
              </a:lnSpc>
              <a:spcBef>
                <a:spcPct val="0"/>
              </a:spcBef>
            </a:pPr>
            <a:r>
              <a:rPr lang="en-US" sz="2400">
                <a:solidFill>
                  <a:srgbClr val="000000"/>
                </a:solidFill>
                <a:latin typeface="Oswald"/>
                <a:ea typeface="Oswald"/>
                <a:cs typeface="Oswald"/>
                <a:sym typeface="Oswald"/>
              </a:rPr>
              <a:t>HVORFOR STØTTE REDD BARNA?</a:t>
            </a:r>
          </a:p>
        </p:txBody>
      </p:sp>
      <p:sp>
        <p:nvSpPr>
          <p:cNvPr name="TextBox 8" id="8"/>
          <p:cNvSpPr txBox="true"/>
          <p:nvPr/>
        </p:nvSpPr>
        <p:spPr>
          <a:xfrm rot="0">
            <a:off x="1028700" y="4908593"/>
            <a:ext cx="10382970" cy="1573530"/>
          </a:xfrm>
          <a:prstGeom prst="rect">
            <a:avLst/>
          </a:prstGeom>
        </p:spPr>
        <p:txBody>
          <a:bodyPr anchor="t" rtlCol="false" tIns="0" lIns="0" bIns="0" rIns="0">
            <a:spAutoFit/>
          </a:bodyPr>
          <a:lstStyle/>
          <a:p>
            <a:pPr algn="l">
              <a:lnSpc>
                <a:spcPts val="2520"/>
              </a:lnSpc>
            </a:pPr>
            <a:r>
              <a:rPr lang="en-US" sz="1800">
                <a:solidFill>
                  <a:srgbClr val="000000"/>
                </a:solidFill>
                <a:latin typeface="Lato 1"/>
                <a:ea typeface="Lato 1"/>
                <a:cs typeface="Lato 1"/>
                <a:sym typeface="Lato 1"/>
              </a:rPr>
              <a:t>Redd Barna har jobbet for barns rettigheter i mer enn 100 år. Vi er en del av den internasjonale organisasjonen “Save the Children”, med ansatte i over 100 land. </a:t>
            </a:r>
          </a:p>
          <a:p>
            <a:pPr algn="l">
              <a:lnSpc>
                <a:spcPts val="2520"/>
              </a:lnSpc>
            </a:pPr>
          </a:p>
          <a:p>
            <a:pPr algn="l">
              <a:lnSpc>
                <a:spcPts val="2520"/>
              </a:lnSpc>
              <a:spcBef>
                <a:spcPct val="0"/>
              </a:spcBef>
            </a:pPr>
            <a:r>
              <a:rPr lang="en-US" sz="1800">
                <a:solidFill>
                  <a:srgbClr val="000000"/>
                </a:solidFill>
                <a:latin typeface="Lato 1"/>
                <a:ea typeface="Lato 1"/>
                <a:cs typeface="Lato 1"/>
                <a:sym typeface="Lato 1"/>
              </a:rPr>
              <a:t>Redd Barna er en medlemsstyrt rettighetsorganisasjon som er partipolitisk og religiøst nøytral. Vi er kompromissløse når det gjelder å kjempe for barns rettigheter, selv når det er farlig eller upopulært.</a:t>
            </a:r>
          </a:p>
        </p:txBody>
      </p:sp>
      <p:sp>
        <p:nvSpPr>
          <p:cNvPr name="TextBox 9" id="9"/>
          <p:cNvSpPr txBox="true"/>
          <p:nvPr/>
        </p:nvSpPr>
        <p:spPr>
          <a:xfrm rot="0">
            <a:off x="1028700" y="6748823"/>
            <a:ext cx="10382970" cy="944880"/>
          </a:xfrm>
          <a:prstGeom prst="rect">
            <a:avLst/>
          </a:prstGeom>
        </p:spPr>
        <p:txBody>
          <a:bodyPr anchor="t" rtlCol="false" tIns="0" lIns="0" bIns="0" rIns="0">
            <a:spAutoFit/>
          </a:bodyPr>
          <a:lstStyle/>
          <a:p>
            <a:pPr algn="l">
              <a:lnSpc>
                <a:spcPts val="2520"/>
              </a:lnSpc>
              <a:spcBef>
                <a:spcPct val="0"/>
              </a:spcBef>
            </a:pPr>
            <a:r>
              <a:rPr lang="en-US" b="true" sz="1800">
                <a:solidFill>
                  <a:srgbClr val="000000"/>
                </a:solidFill>
                <a:latin typeface="Lato 2 Bold"/>
                <a:ea typeface="Lato 2 Bold"/>
                <a:cs typeface="Lato 2 Bold"/>
                <a:sym typeface="Lato 2 Bold"/>
              </a:rPr>
              <a:t>Internasjonalt arbeid</a:t>
            </a:r>
          </a:p>
          <a:p>
            <a:pPr algn="l">
              <a:lnSpc>
                <a:spcPts val="2520"/>
              </a:lnSpc>
              <a:spcBef>
                <a:spcPct val="0"/>
              </a:spcBef>
            </a:pPr>
            <a:r>
              <a:rPr lang="en-US" sz="1800">
                <a:solidFill>
                  <a:srgbClr val="000000"/>
                </a:solidFill>
                <a:latin typeface="Lato 2"/>
                <a:ea typeface="Lato 2"/>
                <a:cs typeface="Lato 2"/>
                <a:sym typeface="Lato 2"/>
              </a:rPr>
              <a:t>Redd Barna jobber langsiktig for å forandre barns liv. Vi har ikke tro på midlertidige løsninger som gir kortvarige resultater. Derfor jobber vi for å skape varige endringer på en bærekraftig måte. </a:t>
            </a:r>
          </a:p>
        </p:txBody>
      </p:sp>
      <p:sp>
        <p:nvSpPr>
          <p:cNvPr name="TextBox 10" id="10"/>
          <p:cNvSpPr txBox="true"/>
          <p:nvPr/>
        </p:nvSpPr>
        <p:spPr>
          <a:xfrm rot="0">
            <a:off x="1028700" y="7960403"/>
            <a:ext cx="10382970" cy="944880"/>
          </a:xfrm>
          <a:prstGeom prst="rect">
            <a:avLst/>
          </a:prstGeom>
        </p:spPr>
        <p:txBody>
          <a:bodyPr anchor="t" rtlCol="false" tIns="0" lIns="0" bIns="0" rIns="0">
            <a:spAutoFit/>
          </a:bodyPr>
          <a:lstStyle/>
          <a:p>
            <a:pPr algn="l">
              <a:lnSpc>
                <a:spcPts val="2520"/>
              </a:lnSpc>
            </a:pPr>
            <a:r>
              <a:rPr lang="en-US" sz="1800">
                <a:solidFill>
                  <a:srgbClr val="000000"/>
                </a:solidFill>
                <a:latin typeface="Lato 2"/>
                <a:ea typeface="Lato 2"/>
                <a:cs typeface="Lato 2"/>
                <a:sym typeface="Lato 2"/>
              </a:rPr>
              <a:t>Fordi vi er tilstede i 100 land, er vi alltid klare når krig og katastrofer rammer barn. Våre katastrofeteam </a:t>
            </a:r>
          </a:p>
          <a:p>
            <a:pPr algn="l">
              <a:lnSpc>
                <a:spcPts val="2520"/>
              </a:lnSpc>
              <a:spcBef>
                <a:spcPct val="0"/>
              </a:spcBef>
            </a:pPr>
            <a:r>
              <a:rPr lang="en-US" sz="1800">
                <a:solidFill>
                  <a:srgbClr val="000000"/>
                </a:solidFill>
                <a:latin typeface="Lato 2"/>
                <a:ea typeface="Lato 2"/>
                <a:cs typeface="Lato 2"/>
                <a:sym typeface="Lato 2"/>
              </a:rPr>
              <a:t>klarer å være på plass i løpet av 72 timer for å redde barns liv og vi blir værende så lenge barna trenger oss.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45089" y="6900230"/>
            <a:ext cx="2069060" cy="2069060"/>
          </a:xfrm>
          <a:custGeom>
            <a:avLst/>
            <a:gdLst/>
            <a:ahLst/>
            <a:cxnLst/>
            <a:rect r="r" b="b" t="t" l="l"/>
            <a:pathLst>
              <a:path h="2069060" w="2069060">
                <a:moveTo>
                  <a:pt x="0" y="0"/>
                </a:moveTo>
                <a:lnTo>
                  <a:pt x="2069060" y="0"/>
                </a:lnTo>
                <a:lnTo>
                  <a:pt x="2069060" y="2069060"/>
                </a:lnTo>
                <a:lnTo>
                  <a:pt x="0" y="2069060"/>
                </a:lnTo>
                <a:lnTo>
                  <a:pt x="0" y="0"/>
                </a:lnTo>
                <a:close/>
              </a:path>
            </a:pathLst>
          </a:custGeom>
          <a:blipFill>
            <a:blip r:embed="rId2"/>
            <a:stretch>
              <a:fillRect l="0" t="0" r="0" b="0"/>
            </a:stretch>
          </a:blipFill>
        </p:spPr>
      </p:sp>
      <p:sp>
        <p:nvSpPr>
          <p:cNvPr name="Freeform 3" id="3"/>
          <p:cNvSpPr/>
          <p:nvPr/>
        </p:nvSpPr>
        <p:spPr>
          <a:xfrm flipH="false" flipV="false" rot="0">
            <a:off x="11736794" y="1028700"/>
            <a:ext cx="5522506" cy="3681671"/>
          </a:xfrm>
          <a:custGeom>
            <a:avLst/>
            <a:gdLst/>
            <a:ahLst/>
            <a:cxnLst/>
            <a:rect r="r" b="b" t="t" l="l"/>
            <a:pathLst>
              <a:path h="3681671" w="5522506">
                <a:moveTo>
                  <a:pt x="0" y="0"/>
                </a:moveTo>
                <a:lnTo>
                  <a:pt x="5522506" y="0"/>
                </a:lnTo>
                <a:lnTo>
                  <a:pt x="5522506" y="3681671"/>
                </a:lnTo>
                <a:lnTo>
                  <a:pt x="0" y="3681671"/>
                </a:lnTo>
                <a:lnTo>
                  <a:pt x="0" y="0"/>
                </a:lnTo>
                <a:close/>
              </a:path>
            </a:pathLst>
          </a:custGeom>
          <a:blipFill>
            <a:blip r:embed="rId3"/>
            <a:stretch>
              <a:fillRect l="0" t="0" r="0" b="0"/>
            </a:stretch>
          </a:blipFill>
        </p:spPr>
      </p:sp>
      <p:sp>
        <p:nvSpPr>
          <p:cNvPr name="TextBox 4" id="4"/>
          <p:cNvSpPr txBox="true"/>
          <p:nvPr/>
        </p:nvSpPr>
        <p:spPr>
          <a:xfrm rot="0">
            <a:off x="1028700" y="9084546"/>
            <a:ext cx="10549247" cy="316230"/>
          </a:xfrm>
          <a:prstGeom prst="rect">
            <a:avLst/>
          </a:prstGeom>
        </p:spPr>
        <p:txBody>
          <a:bodyPr anchor="t" rtlCol="false" tIns="0" lIns="0" bIns="0" rIns="0">
            <a:spAutoFit/>
          </a:bodyPr>
          <a:lstStyle/>
          <a:p>
            <a:pPr algn="l">
              <a:lnSpc>
                <a:spcPts val="2520"/>
              </a:lnSpc>
            </a:pPr>
            <a:r>
              <a:rPr lang="en-US" sz="1800">
                <a:solidFill>
                  <a:srgbClr val="000000"/>
                </a:solidFill>
                <a:latin typeface="Lato 1"/>
                <a:ea typeface="Lato 1"/>
                <a:cs typeface="Lato 1"/>
                <a:sym typeface="Lato 1"/>
              </a:rPr>
              <a:t>Gå inn på vår nettside, les mer og velg rett samarbeidsform, eller kontakt oss: </a:t>
            </a:r>
          </a:p>
        </p:txBody>
      </p:sp>
      <p:sp>
        <p:nvSpPr>
          <p:cNvPr name="TextBox 5" id="5"/>
          <p:cNvSpPr txBox="true"/>
          <p:nvPr/>
        </p:nvSpPr>
        <p:spPr>
          <a:xfrm rot="0">
            <a:off x="1028700" y="2821910"/>
            <a:ext cx="4034433" cy="405765"/>
          </a:xfrm>
          <a:prstGeom prst="rect">
            <a:avLst/>
          </a:prstGeom>
        </p:spPr>
        <p:txBody>
          <a:bodyPr anchor="t" rtlCol="false" tIns="0" lIns="0" bIns="0" rIns="0">
            <a:spAutoFit/>
          </a:bodyPr>
          <a:lstStyle/>
          <a:p>
            <a:pPr algn="l">
              <a:lnSpc>
                <a:spcPts val="3359"/>
              </a:lnSpc>
              <a:spcBef>
                <a:spcPct val="0"/>
              </a:spcBef>
            </a:pPr>
            <a:r>
              <a:rPr lang="en-US" sz="2399">
                <a:solidFill>
                  <a:srgbClr val="000000"/>
                </a:solidFill>
                <a:latin typeface="Oswald"/>
                <a:ea typeface="Oswald"/>
                <a:cs typeface="Oswald"/>
                <a:sym typeface="Oswald"/>
              </a:rPr>
              <a:t>HVORFOR AKKURAT DIN BEDRIFT?</a:t>
            </a:r>
          </a:p>
        </p:txBody>
      </p:sp>
      <p:sp>
        <p:nvSpPr>
          <p:cNvPr name="TextBox 6" id="6"/>
          <p:cNvSpPr txBox="true"/>
          <p:nvPr/>
        </p:nvSpPr>
        <p:spPr>
          <a:xfrm rot="0">
            <a:off x="1032135" y="3503901"/>
            <a:ext cx="7354973" cy="585961"/>
          </a:xfrm>
          <a:prstGeom prst="rect">
            <a:avLst/>
          </a:prstGeom>
        </p:spPr>
        <p:txBody>
          <a:bodyPr anchor="t" rtlCol="false" tIns="0" lIns="0" bIns="0" rIns="0">
            <a:spAutoFit/>
          </a:bodyPr>
          <a:lstStyle/>
          <a:p>
            <a:pPr algn="l">
              <a:lnSpc>
                <a:spcPts val="2415"/>
              </a:lnSpc>
            </a:pPr>
            <a:r>
              <a:rPr lang="en-US" sz="1725">
                <a:solidFill>
                  <a:srgbClr val="000000"/>
                </a:solidFill>
                <a:latin typeface="Lato 1"/>
                <a:ea typeface="Lato 1"/>
                <a:cs typeface="Lato 1"/>
                <a:sym typeface="Lato 1"/>
              </a:rPr>
              <a:t>Å samarbeide med Redd Barna gir mange fordeler for din bedrift – i tillegg til at dere bidrar til å forbedre barns liv selvsagt. Her er noen:</a:t>
            </a:r>
          </a:p>
        </p:txBody>
      </p:sp>
      <p:sp>
        <p:nvSpPr>
          <p:cNvPr name="TextBox 7" id="7"/>
          <p:cNvSpPr txBox="true"/>
          <p:nvPr/>
        </p:nvSpPr>
        <p:spPr>
          <a:xfrm rot="0">
            <a:off x="1028700" y="8412081"/>
            <a:ext cx="4587776" cy="405765"/>
          </a:xfrm>
          <a:prstGeom prst="rect">
            <a:avLst/>
          </a:prstGeom>
        </p:spPr>
        <p:txBody>
          <a:bodyPr anchor="t" rtlCol="false" tIns="0" lIns="0" bIns="0" rIns="0">
            <a:spAutoFit/>
          </a:bodyPr>
          <a:lstStyle/>
          <a:p>
            <a:pPr algn="l">
              <a:lnSpc>
                <a:spcPts val="3359"/>
              </a:lnSpc>
              <a:spcBef>
                <a:spcPct val="0"/>
              </a:spcBef>
            </a:pPr>
            <a:r>
              <a:rPr lang="en-US" sz="2399">
                <a:solidFill>
                  <a:srgbClr val="000000"/>
                </a:solidFill>
                <a:latin typeface="Oswald"/>
                <a:ea typeface="Oswald"/>
                <a:cs typeface="Oswald"/>
                <a:sym typeface="Oswald"/>
              </a:rPr>
              <a:t>HVORDAN BLI REDD BARNA-PARTNER?</a:t>
            </a:r>
          </a:p>
        </p:txBody>
      </p:sp>
      <p:sp>
        <p:nvSpPr>
          <p:cNvPr name="TextBox 8" id="8"/>
          <p:cNvSpPr txBox="true"/>
          <p:nvPr/>
        </p:nvSpPr>
        <p:spPr>
          <a:xfrm rot="0">
            <a:off x="8691375" y="9056964"/>
            <a:ext cx="4885486" cy="355048"/>
          </a:xfrm>
          <a:prstGeom prst="rect">
            <a:avLst/>
          </a:prstGeom>
        </p:spPr>
        <p:txBody>
          <a:bodyPr anchor="t" rtlCol="false" tIns="0" lIns="0" bIns="0" rIns="0">
            <a:spAutoFit/>
          </a:bodyPr>
          <a:lstStyle/>
          <a:p>
            <a:pPr algn="l">
              <a:lnSpc>
                <a:spcPts val="2946"/>
              </a:lnSpc>
              <a:spcBef>
                <a:spcPct val="0"/>
              </a:spcBef>
            </a:pPr>
            <a:r>
              <a:rPr lang="en-US" b="true" sz="2104" u="sng">
                <a:solidFill>
                  <a:srgbClr val="000000"/>
                </a:solidFill>
                <a:latin typeface="Lato 2 Bold"/>
                <a:ea typeface="Lato 2 Bold"/>
                <a:cs typeface="Lato 2 Bold"/>
                <a:sym typeface="Lato 2 Bold"/>
                <a:hlinkClick r:id="rId4" tooltip="http://www.reddbarna.no/bedriftssamarbeid"/>
              </a:rPr>
              <a:t>www.reddbarna.no/bedriftssamarbeid</a:t>
            </a:r>
          </a:p>
        </p:txBody>
      </p:sp>
      <p:sp>
        <p:nvSpPr>
          <p:cNvPr name="TextBox 9" id="9"/>
          <p:cNvSpPr txBox="true"/>
          <p:nvPr/>
        </p:nvSpPr>
        <p:spPr>
          <a:xfrm rot="0">
            <a:off x="1028700" y="981075"/>
            <a:ext cx="10024317" cy="1573530"/>
          </a:xfrm>
          <a:prstGeom prst="rect">
            <a:avLst/>
          </a:prstGeom>
        </p:spPr>
        <p:txBody>
          <a:bodyPr anchor="t" rtlCol="false" tIns="0" lIns="0" bIns="0" rIns="0">
            <a:spAutoFit/>
          </a:bodyPr>
          <a:lstStyle/>
          <a:p>
            <a:pPr algn="l">
              <a:lnSpc>
                <a:spcPts val="2520"/>
              </a:lnSpc>
            </a:pPr>
            <a:r>
              <a:rPr lang="en-US" sz="1800" b="true">
                <a:solidFill>
                  <a:srgbClr val="000000"/>
                </a:solidFill>
                <a:latin typeface="Lato 2 Bold"/>
                <a:ea typeface="Lato 2 Bold"/>
                <a:cs typeface="Lato 2 Bold"/>
                <a:sym typeface="Lato 2 Bold"/>
              </a:rPr>
              <a:t>Arbeid i Norge</a:t>
            </a:r>
          </a:p>
          <a:p>
            <a:pPr algn="l">
              <a:lnSpc>
                <a:spcPts val="2520"/>
              </a:lnSpc>
              <a:spcBef>
                <a:spcPct val="0"/>
              </a:spcBef>
            </a:pPr>
            <a:r>
              <a:rPr lang="en-US" sz="1800">
                <a:solidFill>
                  <a:srgbClr val="000000"/>
                </a:solidFill>
                <a:latin typeface="Lato 2"/>
                <a:ea typeface="Lato 2"/>
                <a:cs typeface="Lato 2"/>
                <a:sym typeface="Lato 2"/>
              </a:rPr>
              <a:t>Redd Barna er på plass i hele landet gjennom frivillige, lokale grupper eller regionkontor. Vi jobber direkte ut mot sårbare barn, tilbyr gratis undervisningsmateriell til skoler og barnehager, kjemper mot vold og seksuelle overgrep og påvirker politikerne slik at alle barn i Norge skal </a:t>
            </a:r>
          </a:p>
          <a:p>
            <a:pPr algn="l">
              <a:lnSpc>
                <a:spcPts val="2520"/>
              </a:lnSpc>
              <a:spcBef>
                <a:spcPct val="0"/>
              </a:spcBef>
            </a:pPr>
            <a:r>
              <a:rPr lang="en-US" sz="1800">
                <a:solidFill>
                  <a:srgbClr val="000000"/>
                </a:solidFill>
                <a:latin typeface="Lato 2"/>
                <a:ea typeface="Lato 2"/>
                <a:cs typeface="Lato 2"/>
                <a:sym typeface="Lato 2"/>
              </a:rPr>
              <a:t>få innfridd sine rettigheter. </a:t>
            </a:r>
          </a:p>
        </p:txBody>
      </p:sp>
      <p:sp>
        <p:nvSpPr>
          <p:cNvPr name="Freeform 10" id="10"/>
          <p:cNvSpPr/>
          <p:nvPr/>
        </p:nvSpPr>
        <p:spPr>
          <a:xfrm flipH="false" flipV="false" rot="0">
            <a:off x="15299937" y="9166246"/>
            <a:ext cx="1959363" cy="681564"/>
          </a:xfrm>
          <a:custGeom>
            <a:avLst/>
            <a:gdLst/>
            <a:ahLst/>
            <a:cxnLst/>
            <a:rect r="r" b="b" t="t" l="l"/>
            <a:pathLst>
              <a:path h="681564" w="1959363">
                <a:moveTo>
                  <a:pt x="0" y="0"/>
                </a:moveTo>
                <a:lnTo>
                  <a:pt x="1959363" y="0"/>
                </a:lnTo>
                <a:lnTo>
                  <a:pt x="1959363" y="681564"/>
                </a:lnTo>
                <a:lnTo>
                  <a:pt x="0" y="681564"/>
                </a:lnTo>
                <a:lnTo>
                  <a:pt x="0" y="0"/>
                </a:lnTo>
                <a:close/>
              </a:path>
            </a:pathLst>
          </a:custGeom>
          <a:blipFill>
            <a:blip r:embed="rId5"/>
            <a:stretch>
              <a:fillRect l="0" t="0" r="0" b="0"/>
            </a:stretch>
          </a:blipFill>
        </p:spPr>
      </p:sp>
      <p:sp>
        <p:nvSpPr>
          <p:cNvPr name="Freeform 11" id="11"/>
          <p:cNvSpPr/>
          <p:nvPr/>
        </p:nvSpPr>
        <p:spPr>
          <a:xfrm flipH="false" flipV="false" rot="0">
            <a:off x="1028700" y="4362670"/>
            <a:ext cx="257745" cy="288789"/>
          </a:xfrm>
          <a:custGeom>
            <a:avLst/>
            <a:gdLst/>
            <a:ahLst/>
            <a:cxnLst/>
            <a:rect r="r" b="b" t="t" l="l"/>
            <a:pathLst>
              <a:path h="288789" w="257745">
                <a:moveTo>
                  <a:pt x="0" y="0"/>
                </a:moveTo>
                <a:lnTo>
                  <a:pt x="257745" y="0"/>
                </a:lnTo>
                <a:lnTo>
                  <a:pt x="257745" y="288790"/>
                </a:lnTo>
                <a:lnTo>
                  <a:pt x="0" y="2887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1028700" y="4815658"/>
            <a:ext cx="257745" cy="288789"/>
          </a:xfrm>
          <a:custGeom>
            <a:avLst/>
            <a:gdLst/>
            <a:ahLst/>
            <a:cxnLst/>
            <a:rect r="r" b="b" t="t" l="l"/>
            <a:pathLst>
              <a:path h="288789" w="257745">
                <a:moveTo>
                  <a:pt x="0" y="0"/>
                </a:moveTo>
                <a:lnTo>
                  <a:pt x="257745" y="0"/>
                </a:lnTo>
                <a:lnTo>
                  <a:pt x="257745" y="288789"/>
                </a:lnTo>
                <a:lnTo>
                  <a:pt x="0" y="28878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028700" y="5231627"/>
            <a:ext cx="257745" cy="288789"/>
          </a:xfrm>
          <a:custGeom>
            <a:avLst/>
            <a:gdLst/>
            <a:ahLst/>
            <a:cxnLst/>
            <a:rect r="r" b="b" t="t" l="l"/>
            <a:pathLst>
              <a:path h="288789" w="257745">
                <a:moveTo>
                  <a:pt x="0" y="0"/>
                </a:moveTo>
                <a:lnTo>
                  <a:pt x="257745" y="0"/>
                </a:lnTo>
                <a:lnTo>
                  <a:pt x="257745" y="288789"/>
                </a:lnTo>
                <a:lnTo>
                  <a:pt x="0" y="28878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1028700" y="5672816"/>
            <a:ext cx="257745" cy="288789"/>
          </a:xfrm>
          <a:custGeom>
            <a:avLst/>
            <a:gdLst/>
            <a:ahLst/>
            <a:cxnLst/>
            <a:rect r="r" b="b" t="t" l="l"/>
            <a:pathLst>
              <a:path h="288789" w="257745">
                <a:moveTo>
                  <a:pt x="0" y="0"/>
                </a:moveTo>
                <a:lnTo>
                  <a:pt x="257745" y="0"/>
                </a:lnTo>
                <a:lnTo>
                  <a:pt x="257745" y="288790"/>
                </a:lnTo>
                <a:lnTo>
                  <a:pt x="0" y="2887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1028700" y="6114006"/>
            <a:ext cx="257745" cy="288789"/>
          </a:xfrm>
          <a:custGeom>
            <a:avLst/>
            <a:gdLst/>
            <a:ahLst/>
            <a:cxnLst/>
            <a:rect r="r" b="b" t="t" l="l"/>
            <a:pathLst>
              <a:path h="288789" w="257745">
                <a:moveTo>
                  <a:pt x="0" y="0"/>
                </a:moveTo>
                <a:lnTo>
                  <a:pt x="257745" y="0"/>
                </a:lnTo>
                <a:lnTo>
                  <a:pt x="257745" y="288789"/>
                </a:lnTo>
                <a:lnTo>
                  <a:pt x="0" y="28878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1028700" y="6996385"/>
            <a:ext cx="257745" cy="288789"/>
          </a:xfrm>
          <a:custGeom>
            <a:avLst/>
            <a:gdLst/>
            <a:ahLst/>
            <a:cxnLst/>
            <a:rect r="r" b="b" t="t" l="l"/>
            <a:pathLst>
              <a:path h="288789" w="257745">
                <a:moveTo>
                  <a:pt x="0" y="0"/>
                </a:moveTo>
                <a:lnTo>
                  <a:pt x="257745" y="0"/>
                </a:lnTo>
                <a:lnTo>
                  <a:pt x="257745" y="288789"/>
                </a:lnTo>
                <a:lnTo>
                  <a:pt x="0" y="28878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7" id="17"/>
          <p:cNvSpPr txBox="true"/>
          <p:nvPr/>
        </p:nvSpPr>
        <p:spPr>
          <a:xfrm rot="0">
            <a:off x="1420461" y="4361589"/>
            <a:ext cx="7347808" cy="298958"/>
          </a:xfrm>
          <a:prstGeom prst="rect">
            <a:avLst/>
          </a:prstGeom>
        </p:spPr>
        <p:txBody>
          <a:bodyPr anchor="t" rtlCol="false" tIns="0" lIns="0" bIns="0" rIns="0">
            <a:spAutoFit/>
          </a:bodyPr>
          <a:lstStyle/>
          <a:p>
            <a:pPr algn="l">
              <a:lnSpc>
                <a:spcPts val="2422"/>
              </a:lnSpc>
            </a:pPr>
            <a:r>
              <a:rPr lang="en-US" sz="1730">
                <a:solidFill>
                  <a:srgbClr val="000000"/>
                </a:solidFill>
                <a:latin typeface="Lato 1"/>
                <a:ea typeface="Lato 1"/>
                <a:cs typeface="Lato 1"/>
                <a:sym typeface="Lato 1"/>
              </a:rPr>
              <a:t>Muligheten til å ta samfunnsansvar og utgjøre en reell forskjell</a:t>
            </a:r>
          </a:p>
        </p:txBody>
      </p:sp>
      <p:sp>
        <p:nvSpPr>
          <p:cNvPr name="TextBox 18" id="18"/>
          <p:cNvSpPr txBox="true"/>
          <p:nvPr/>
        </p:nvSpPr>
        <p:spPr>
          <a:xfrm rot="0">
            <a:off x="1420461" y="4777558"/>
            <a:ext cx="7347808" cy="298958"/>
          </a:xfrm>
          <a:prstGeom prst="rect">
            <a:avLst/>
          </a:prstGeom>
        </p:spPr>
        <p:txBody>
          <a:bodyPr anchor="t" rtlCol="false" tIns="0" lIns="0" bIns="0" rIns="0">
            <a:spAutoFit/>
          </a:bodyPr>
          <a:lstStyle/>
          <a:p>
            <a:pPr algn="l">
              <a:lnSpc>
                <a:spcPts val="2422"/>
              </a:lnSpc>
            </a:pPr>
            <a:r>
              <a:rPr lang="en-US" sz="1730">
                <a:solidFill>
                  <a:srgbClr val="000000"/>
                </a:solidFill>
                <a:latin typeface="Lato 1"/>
                <a:ea typeface="Lato 1"/>
                <a:cs typeface="Lato 1"/>
                <a:sym typeface="Lato 1"/>
              </a:rPr>
              <a:t>Kan støtte deres strategiske områder</a:t>
            </a:r>
          </a:p>
        </p:txBody>
      </p:sp>
      <p:sp>
        <p:nvSpPr>
          <p:cNvPr name="TextBox 19" id="19"/>
          <p:cNvSpPr txBox="true"/>
          <p:nvPr/>
        </p:nvSpPr>
        <p:spPr>
          <a:xfrm rot="0">
            <a:off x="1420461" y="5193527"/>
            <a:ext cx="7637280" cy="298958"/>
          </a:xfrm>
          <a:prstGeom prst="rect">
            <a:avLst/>
          </a:prstGeom>
        </p:spPr>
        <p:txBody>
          <a:bodyPr anchor="t" rtlCol="false" tIns="0" lIns="0" bIns="0" rIns="0">
            <a:spAutoFit/>
          </a:bodyPr>
          <a:lstStyle/>
          <a:p>
            <a:pPr algn="l">
              <a:lnSpc>
                <a:spcPts val="2422"/>
              </a:lnSpc>
            </a:pPr>
            <a:r>
              <a:rPr lang="en-US" sz="1730">
                <a:solidFill>
                  <a:srgbClr val="000000"/>
                </a:solidFill>
                <a:latin typeface="Lato 1"/>
                <a:ea typeface="Lato 1"/>
                <a:cs typeface="Lato 1"/>
                <a:sym typeface="Lato 1"/>
              </a:rPr>
              <a:t>Styrker bedriftens merkevare og produkt, og gir muligheter for økt profitt</a:t>
            </a:r>
          </a:p>
        </p:txBody>
      </p:sp>
      <p:sp>
        <p:nvSpPr>
          <p:cNvPr name="TextBox 20" id="20"/>
          <p:cNvSpPr txBox="true"/>
          <p:nvPr/>
        </p:nvSpPr>
        <p:spPr>
          <a:xfrm rot="0">
            <a:off x="1420461" y="6995303"/>
            <a:ext cx="7347808" cy="298958"/>
          </a:xfrm>
          <a:prstGeom prst="rect">
            <a:avLst/>
          </a:prstGeom>
        </p:spPr>
        <p:txBody>
          <a:bodyPr anchor="t" rtlCol="false" tIns="0" lIns="0" bIns="0" rIns="0">
            <a:spAutoFit/>
          </a:bodyPr>
          <a:lstStyle/>
          <a:p>
            <a:pPr algn="l">
              <a:lnSpc>
                <a:spcPts val="2422"/>
              </a:lnSpc>
            </a:pPr>
            <a:r>
              <a:rPr lang="en-US" sz="1730">
                <a:solidFill>
                  <a:srgbClr val="000000"/>
                </a:solidFill>
                <a:latin typeface="Lato 1"/>
                <a:ea typeface="Lato 1"/>
                <a:cs typeface="Lato 1"/>
                <a:sym typeface="Lato 1"/>
              </a:rPr>
              <a:t>Motiverte ansatte og bedre arbeidsmiljø</a:t>
            </a:r>
          </a:p>
        </p:txBody>
      </p:sp>
      <p:sp>
        <p:nvSpPr>
          <p:cNvPr name="TextBox 21" id="21"/>
          <p:cNvSpPr txBox="true"/>
          <p:nvPr/>
        </p:nvSpPr>
        <p:spPr>
          <a:xfrm rot="0">
            <a:off x="1420461" y="5653226"/>
            <a:ext cx="7347808" cy="298958"/>
          </a:xfrm>
          <a:prstGeom prst="rect">
            <a:avLst/>
          </a:prstGeom>
        </p:spPr>
        <p:txBody>
          <a:bodyPr anchor="t" rtlCol="false" tIns="0" lIns="0" bIns="0" rIns="0">
            <a:spAutoFit/>
          </a:bodyPr>
          <a:lstStyle/>
          <a:p>
            <a:pPr algn="l">
              <a:lnSpc>
                <a:spcPts val="2422"/>
              </a:lnSpc>
            </a:pPr>
            <a:r>
              <a:rPr lang="en-US" sz="1730">
                <a:solidFill>
                  <a:srgbClr val="000000"/>
                </a:solidFill>
                <a:latin typeface="Lato 1"/>
                <a:ea typeface="Lato 1"/>
                <a:cs typeface="Lato 1"/>
                <a:sym typeface="Lato 1"/>
              </a:rPr>
              <a:t>Positiv synlighet som styrker bedriftens omdømme</a:t>
            </a:r>
          </a:p>
        </p:txBody>
      </p:sp>
      <p:sp>
        <p:nvSpPr>
          <p:cNvPr name="TextBox 22" id="22"/>
          <p:cNvSpPr txBox="true"/>
          <p:nvPr/>
        </p:nvSpPr>
        <p:spPr>
          <a:xfrm rot="0">
            <a:off x="1420461" y="6090236"/>
            <a:ext cx="6956047" cy="298958"/>
          </a:xfrm>
          <a:prstGeom prst="rect">
            <a:avLst/>
          </a:prstGeom>
        </p:spPr>
        <p:txBody>
          <a:bodyPr anchor="t" rtlCol="false" tIns="0" lIns="0" bIns="0" rIns="0">
            <a:spAutoFit/>
          </a:bodyPr>
          <a:lstStyle/>
          <a:p>
            <a:pPr algn="l">
              <a:lnSpc>
                <a:spcPts val="2422"/>
              </a:lnSpc>
            </a:pPr>
            <a:r>
              <a:rPr lang="en-US" sz="1730">
                <a:solidFill>
                  <a:srgbClr val="000000"/>
                </a:solidFill>
                <a:latin typeface="Lato 1"/>
                <a:ea typeface="Lato 1"/>
                <a:cs typeface="Lato 1"/>
                <a:sym typeface="Lato 1"/>
              </a:rPr>
              <a:t>Styrker kultur, intern stolthet og engasjement</a:t>
            </a:r>
          </a:p>
        </p:txBody>
      </p:sp>
      <p:sp>
        <p:nvSpPr>
          <p:cNvPr name="Freeform 23" id="23"/>
          <p:cNvSpPr/>
          <p:nvPr/>
        </p:nvSpPr>
        <p:spPr>
          <a:xfrm flipH="false" flipV="false" rot="0">
            <a:off x="1028700" y="6555195"/>
            <a:ext cx="257745" cy="288789"/>
          </a:xfrm>
          <a:custGeom>
            <a:avLst/>
            <a:gdLst/>
            <a:ahLst/>
            <a:cxnLst/>
            <a:rect r="r" b="b" t="t" l="l"/>
            <a:pathLst>
              <a:path h="288789" w="257745">
                <a:moveTo>
                  <a:pt x="0" y="0"/>
                </a:moveTo>
                <a:lnTo>
                  <a:pt x="257745" y="0"/>
                </a:lnTo>
                <a:lnTo>
                  <a:pt x="257745" y="288790"/>
                </a:lnTo>
                <a:lnTo>
                  <a:pt x="0" y="2887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4" id="24"/>
          <p:cNvSpPr txBox="true"/>
          <p:nvPr/>
        </p:nvSpPr>
        <p:spPr>
          <a:xfrm rot="0">
            <a:off x="1420461" y="6531426"/>
            <a:ext cx="7723539" cy="298958"/>
          </a:xfrm>
          <a:prstGeom prst="rect">
            <a:avLst/>
          </a:prstGeom>
        </p:spPr>
        <p:txBody>
          <a:bodyPr anchor="t" rtlCol="false" tIns="0" lIns="0" bIns="0" rIns="0">
            <a:spAutoFit/>
          </a:bodyPr>
          <a:lstStyle/>
          <a:p>
            <a:pPr algn="l">
              <a:lnSpc>
                <a:spcPts val="2422"/>
              </a:lnSpc>
            </a:pPr>
            <a:r>
              <a:rPr lang="en-US" sz="1730">
                <a:solidFill>
                  <a:srgbClr val="000000"/>
                </a:solidFill>
                <a:latin typeface="Lato 1"/>
                <a:ea typeface="Lato 1"/>
                <a:cs typeface="Lato 1"/>
                <a:sym typeface="Lato 1"/>
              </a:rPr>
              <a:t>Gjør bedriften til en attraktiv arbeidsplass, noe som kan styrke rekrutteringen</a:t>
            </a:r>
          </a:p>
        </p:txBody>
      </p:sp>
      <p:sp>
        <p:nvSpPr>
          <p:cNvPr name="Freeform 25" id="25"/>
          <p:cNvSpPr/>
          <p:nvPr/>
        </p:nvSpPr>
        <p:spPr>
          <a:xfrm flipH="false" flipV="false" rot="0">
            <a:off x="1028700" y="7446661"/>
            <a:ext cx="257745" cy="288789"/>
          </a:xfrm>
          <a:custGeom>
            <a:avLst/>
            <a:gdLst/>
            <a:ahLst/>
            <a:cxnLst/>
            <a:rect r="r" b="b" t="t" l="l"/>
            <a:pathLst>
              <a:path h="288789" w="257745">
                <a:moveTo>
                  <a:pt x="0" y="0"/>
                </a:moveTo>
                <a:lnTo>
                  <a:pt x="257745" y="0"/>
                </a:lnTo>
                <a:lnTo>
                  <a:pt x="257745" y="288790"/>
                </a:lnTo>
                <a:lnTo>
                  <a:pt x="0" y="2887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6" id="26"/>
          <p:cNvSpPr txBox="true"/>
          <p:nvPr/>
        </p:nvSpPr>
        <p:spPr>
          <a:xfrm rot="0">
            <a:off x="1420461" y="7445580"/>
            <a:ext cx="7347808" cy="298958"/>
          </a:xfrm>
          <a:prstGeom prst="rect">
            <a:avLst/>
          </a:prstGeom>
        </p:spPr>
        <p:txBody>
          <a:bodyPr anchor="t" rtlCol="false" tIns="0" lIns="0" bIns="0" rIns="0">
            <a:spAutoFit/>
          </a:bodyPr>
          <a:lstStyle/>
          <a:p>
            <a:pPr algn="l">
              <a:lnSpc>
                <a:spcPts val="2422"/>
              </a:lnSpc>
            </a:pPr>
            <a:r>
              <a:rPr lang="en-US" sz="1730">
                <a:solidFill>
                  <a:srgbClr val="000000"/>
                </a:solidFill>
                <a:latin typeface="Lato 1"/>
                <a:ea typeface="Lato 1"/>
                <a:cs typeface="Lato 1"/>
                <a:sym typeface="Lato 1"/>
              </a:rPr>
              <a:t>Bidrar til å nå bedriftens bærekraftsmål</a:t>
            </a:r>
          </a:p>
        </p:txBody>
      </p:sp>
      <p:sp>
        <p:nvSpPr>
          <p:cNvPr name="Freeform 27" id="27"/>
          <p:cNvSpPr/>
          <p:nvPr/>
        </p:nvSpPr>
        <p:spPr>
          <a:xfrm flipH="false" flipV="false" rot="0">
            <a:off x="1028700" y="7847505"/>
            <a:ext cx="257745" cy="288789"/>
          </a:xfrm>
          <a:custGeom>
            <a:avLst/>
            <a:gdLst/>
            <a:ahLst/>
            <a:cxnLst/>
            <a:rect r="r" b="b" t="t" l="l"/>
            <a:pathLst>
              <a:path h="288789" w="257745">
                <a:moveTo>
                  <a:pt x="0" y="0"/>
                </a:moveTo>
                <a:lnTo>
                  <a:pt x="257745" y="0"/>
                </a:lnTo>
                <a:lnTo>
                  <a:pt x="257745" y="288789"/>
                </a:lnTo>
                <a:lnTo>
                  <a:pt x="0" y="28878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8" id="28"/>
          <p:cNvSpPr txBox="true"/>
          <p:nvPr/>
        </p:nvSpPr>
        <p:spPr>
          <a:xfrm rot="0">
            <a:off x="1420461" y="7846423"/>
            <a:ext cx="8142381" cy="298958"/>
          </a:xfrm>
          <a:prstGeom prst="rect">
            <a:avLst/>
          </a:prstGeom>
        </p:spPr>
        <p:txBody>
          <a:bodyPr anchor="t" rtlCol="false" tIns="0" lIns="0" bIns="0" rIns="0">
            <a:spAutoFit/>
          </a:bodyPr>
          <a:lstStyle/>
          <a:p>
            <a:pPr algn="l">
              <a:lnSpc>
                <a:spcPts val="2422"/>
              </a:lnSpc>
            </a:pPr>
            <a:r>
              <a:rPr lang="en-US" sz="1730">
                <a:solidFill>
                  <a:srgbClr val="000000"/>
                </a:solidFill>
                <a:latin typeface="Lato 1"/>
                <a:ea typeface="Lato 1"/>
                <a:cs typeface="Lato 1"/>
                <a:sym typeface="Lato 1"/>
              </a:rPr>
              <a:t>Inspirere andre bedrifter til å gjøre det samme, ved å gå foran som et godt eksempel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DAGcuqOHdkU</dc:identifier>
  <dcterms:modified xsi:type="dcterms:W3CDTF">2011-08-01T06:04:30Z</dcterms:modified>
  <cp:revision>1</cp:revision>
  <dc:title>One-pager_næring (Presentation)</dc:title>
</cp:coreProperties>
</file>